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28" r:id="rId4"/>
    <p:sldId id="325" r:id="rId5"/>
    <p:sldId id="314" r:id="rId6"/>
    <p:sldId id="312" r:id="rId7"/>
    <p:sldId id="307" r:id="rId8"/>
    <p:sldId id="308" r:id="rId9"/>
    <p:sldId id="309" r:id="rId10"/>
    <p:sldId id="318" r:id="rId11"/>
    <p:sldId id="317" r:id="rId12"/>
    <p:sldId id="329" r:id="rId13"/>
    <p:sldId id="320" r:id="rId14"/>
    <p:sldId id="321" r:id="rId15"/>
    <p:sldId id="322" r:id="rId16"/>
    <p:sldId id="323" r:id="rId17"/>
    <p:sldId id="311" r:id="rId18"/>
    <p:sldId id="324" r:id="rId19"/>
    <p:sldId id="319" r:id="rId20"/>
    <p:sldId id="326" r:id="rId21"/>
    <p:sldId id="32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1343"/>
    <a:srgbClr val="57E329"/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/>
    <p:restoredTop sz="94729"/>
  </p:normalViewPr>
  <p:slideViewPr>
    <p:cSldViewPr>
      <p:cViewPr varScale="1">
        <p:scale>
          <a:sx n="85" d="100"/>
          <a:sy n="85" d="100"/>
        </p:scale>
        <p:origin x="7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52916F-1818-4332-AA96-AAA15D67A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1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C1ACDF-795B-46EE-A9A6-3C95707C2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521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18391A-5ECC-4818-B2A0-F5DBB9DF09F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2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304AC-3476-47A8-8E38-FA4B5321BF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9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A789A-E6DD-41E8-A633-7CA32AC7E9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4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1A92-A030-47AA-ADFA-B29A25262D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654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4D2-3183-4720-B19E-C06650500E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256E-69B3-4929-9037-2F73BCF802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01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29054-CFE8-4043-9FE3-FCC7054B1D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815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C9CA3-AA86-4413-8E68-44B5E0DF10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0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EF31-BBAB-46EA-B50B-BDE095F477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924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32C00-9BE3-4330-A06D-E3D7C78469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6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DC63-D1BC-4DEF-A9DB-6C960D2A85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5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72C30-3D39-4B7F-929F-C7A29D4A8C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14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C240A9-C3CC-4045-BAC8-7696E0EA77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1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iteresources.worldbank.org/INTEAPREGTOPGENDER/Resources/Gender-Gaps-Figures&amp;Fact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bg1"/>
                </a:solidFill>
              </a:rPr>
              <a:t>China: The Effect of the Gender of First Born Child to the Parents’ Retirement </a:t>
            </a:r>
            <a:r>
              <a:rPr lang="en-US" sz="4400" dirty="0" smtClean="0">
                <a:solidFill>
                  <a:schemeClr val="bg1"/>
                </a:solidFill>
              </a:rPr>
              <a:t>Age.</a:t>
            </a:r>
            <a:r>
              <a:rPr lang="en-US" altLang="en-US" sz="6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/>
            </a:r>
            <a:br>
              <a:rPr lang="en-US" altLang="en-US" sz="6000" b="1" dirty="0" smtClean="0">
                <a:solidFill>
                  <a:schemeClr val="bg1"/>
                </a:solidFill>
                <a:latin typeface="Times" panose="02020603050405020304" pitchFamily="18" charset="0"/>
              </a:rPr>
            </a:br>
            <a:endParaRPr lang="en-US" alt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C:\Users\menewell\Desktop\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10058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71600" y="3733800"/>
            <a:ext cx="601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Allen </a:t>
            </a:r>
            <a:r>
              <a:rPr lang="en-US" altLang="en-US" dirty="0" smtClean="0">
                <a:solidFill>
                  <a:schemeClr val="bg1"/>
                </a:solidFill>
              </a:rPr>
              <a:t>Hardiman.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sz="2000" dirty="0" smtClean="0">
                <a:solidFill>
                  <a:schemeClr val="bg1"/>
                </a:solidFill>
              </a:rPr>
              <a:t>Overseeing Faculty Member: Dr</a:t>
            </a:r>
            <a:r>
              <a:rPr lang="en-US" altLang="en-US" sz="2000" dirty="0">
                <a:solidFill>
                  <a:schemeClr val="bg1"/>
                </a:solidFill>
              </a:rPr>
              <a:t>. Rebecca </a:t>
            </a:r>
            <a:r>
              <a:rPr lang="en-US" altLang="en-US" sz="2000" dirty="0" smtClean="0">
                <a:solidFill>
                  <a:schemeClr val="bg1"/>
                </a:solidFill>
              </a:rPr>
              <a:t>Thornton.</a:t>
            </a:r>
            <a:r>
              <a:rPr lang="en-US" altLang="en-US" sz="3200" dirty="0">
                <a:solidFill>
                  <a:schemeClr val="bg1"/>
                </a:solidFill>
              </a:rPr>
              <a:t/>
            </a:r>
            <a:br>
              <a:rPr lang="en-US" altLang="en-US" sz="32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Table 1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36156"/>
              </p:ext>
            </p:extLst>
          </p:nvPr>
        </p:nvGraphicFramePr>
        <p:xfrm>
          <a:off x="457200" y="1825630"/>
          <a:ext cx="7620002" cy="4058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2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Summary Statistics</a:t>
                      </a:r>
                      <a:endParaRPr lang="en-US" sz="700" b="1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Variables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All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Treatment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Control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Difference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600" u="none" strike="noStrike">
                          <a:effectLst/>
                        </a:rPr>
                        <a:t>(1)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600" u="none" strike="noStrike">
                          <a:effectLst/>
                        </a:rPr>
                        <a:t>(2)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600" u="none" strike="noStrike">
                          <a:effectLst/>
                        </a:rPr>
                        <a:t>(3)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600" u="none" strike="noStrike">
                          <a:effectLst/>
                        </a:rPr>
                        <a:t>(4)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Age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54.425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54.467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54.350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0.117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[0.159]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[0.203]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[0.253]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[0.331]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0.485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u="none" strike="noStrike">
                          <a:effectLst/>
                        </a:rPr>
                        <a:t>0.487</a:t>
                      </a:r>
                      <a:endParaRPr lang="fi-FI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0.481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0.006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[0.009]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[-0.004]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Rural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600" u="none" strike="noStrike">
                          <a:effectLst/>
                        </a:rPr>
                        <a:t>0.390</a:t>
                      </a:r>
                      <a:endParaRPr lang="uk-UA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0.425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0.328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0.098***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[.009]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[0.014]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Ever had lung disease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0.083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0.082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0.084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0.002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[0.010]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Number of days/week with at least 10 minutes of physical activity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3.480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3.516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3.416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0.100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[0.036]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[0.045]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[0.061]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[0.075]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Hospitalization out-of-pocket expenditure last year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389.391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401.444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367.806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33.638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[72.015]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[102.125]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[83.388]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[150.211]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Visited doctor/outpatient last month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0.152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0.155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0.148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0.007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[0.010]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[0.013]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Ever had kidney disease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0.049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0.049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0.048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0.001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[0.004]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Ever had liver disease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0.040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600" u="none" strike="noStrike">
                          <a:effectLst/>
                        </a:rPr>
                        <a:t>0.039</a:t>
                      </a:r>
                      <a:endParaRPr lang="uk-UA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0.041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-0.002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[0.003]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[0.004]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[0.007]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Ever had some stomach/digestive disease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0.205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0.210</a:t>
                      </a:r>
                      <a:endParaRPr lang="cs-CZ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0.194</a:t>
                      </a:r>
                      <a:endParaRPr lang="it-IT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0.016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[0.007]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[0.009]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[0.012]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Had any hospital stay last year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0.074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0.073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0.076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-0.003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[0.005]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[0.006]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[0.010]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Difficulty jogging/walking 1 km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0.409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0.411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u="none" strike="noStrike">
                          <a:effectLst/>
                        </a:rPr>
                        <a:t>0.406</a:t>
                      </a:r>
                      <a:endParaRPr lang="pl-PL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u="none" strike="noStrike">
                          <a:effectLst/>
                        </a:rPr>
                        <a:t>0.005</a:t>
                      </a:r>
                      <a:endParaRPr lang="is-I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[0.009]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[0.011]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[0.014]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Self report of health****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3.734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3.726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u="none" strike="noStrike">
                          <a:effectLst/>
                        </a:rPr>
                        <a:t>3.750</a:t>
                      </a:r>
                      <a:endParaRPr lang="hr-H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-0.025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[0.014]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[0.023]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[0.030]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Completed at least primary school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0.714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0.686</a:t>
                      </a:r>
                      <a:endParaRPr lang="it-IT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0.764</a:t>
                      </a:r>
                      <a:endParaRPr lang="nb-NO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-0.077***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[0.008]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[.010]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u="none" strike="noStrike">
                          <a:effectLst/>
                        </a:rPr>
                        <a:t>[0.013]</a:t>
                      </a:r>
                      <a:endParaRPr lang="pt-BR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600" u="none" strike="noStrike">
                          <a:effectLst/>
                        </a:rPr>
                        <a:t>[0.017]</a:t>
                      </a:r>
                      <a:endParaRPr lang="mr-IN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Observation</a:t>
                      </a:r>
                      <a:endParaRPr lang="en-US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600" u="none" strike="noStrike">
                          <a:effectLst/>
                        </a:rPr>
                        <a:t>3,151</a:t>
                      </a:r>
                      <a:endParaRPr lang="uk-UA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u="none" strike="noStrike">
                          <a:effectLst/>
                        </a:rPr>
                        <a:t>2,022</a:t>
                      </a:r>
                      <a:endParaRPr lang="fi-FI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u="none" strike="noStrike">
                          <a:effectLst/>
                        </a:rPr>
                        <a:t>1,129</a:t>
                      </a:r>
                      <a:endParaRPr lang="fi-FI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600" u="none" strike="noStrike">
                          <a:effectLst/>
                        </a:rPr>
                        <a:t> </a:t>
                      </a:r>
                      <a:endParaRPr lang="sk-SK" sz="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3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Notes: The sample is 3151 individuals that have only one child. Column 1 represents the total mean and standard deviation of each variables. Column 2 and 3 represents the mean and standard deviation in the treatment and control group. Column 4 is the difference between the mean in the treatment and control group. </a:t>
                      </a:r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34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Standard errors in brackets</a:t>
                      </a:r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3655">
                <a:tc>
                  <a:txBody>
                    <a:bodyPr/>
                    <a:lstStyle/>
                    <a:p>
                      <a:pPr algn="l" fontAlgn="b"/>
                      <a:r>
                        <a:rPr lang="mr-IN" sz="600" u="none" strike="noStrike">
                          <a:effectLst/>
                        </a:rPr>
                        <a:t>*** p&lt;0.01, ** p&lt;0.05, * p&lt;0.1</a:t>
                      </a:r>
                      <a:endParaRPr lang="mr-IN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36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**** Self report of health indication: 1. Excellent 2. Very Good 3. Good 4. Fair 5. Poor</a:t>
                      </a:r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7484" marR="7484" marT="7484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9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Regression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Retire=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1*</a:t>
            </a:r>
            <a:r>
              <a:rPr lang="en-US" dirty="0" err="1" smtClean="0">
                <a:solidFill>
                  <a:schemeClr val="bg1"/>
                </a:solidFill>
              </a:rPr>
              <a:t>Malefirstbornchild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Retire=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1*</a:t>
            </a:r>
            <a:r>
              <a:rPr lang="en-US" dirty="0" err="1" smtClean="0">
                <a:solidFill>
                  <a:schemeClr val="bg1"/>
                </a:solidFill>
              </a:rPr>
              <a:t>Malefirstbornchild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2*At least primary school+</a:t>
            </a:r>
            <a:r>
              <a:rPr lang="el-GR" dirty="0" smtClean="0">
                <a:solidFill>
                  <a:schemeClr val="bg1"/>
                </a:solidFill>
              </a:rPr>
              <a:t> β</a:t>
            </a:r>
            <a:r>
              <a:rPr lang="en-US" dirty="0" smtClean="0">
                <a:solidFill>
                  <a:schemeClr val="bg1"/>
                </a:solidFill>
              </a:rPr>
              <a:t>3*Lung Disease+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4*Kidney Disease +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5*Liver Disease +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6*Rural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Regression Result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06331"/>
              </p:ext>
            </p:extLst>
          </p:nvPr>
        </p:nvGraphicFramePr>
        <p:xfrm>
          <a:off x="838199" y="1886744"/>
          <a:ext cx="7315202" cy="3913886"/>
        </p:xfrm>
        <a:graphic>
          <a:graphicData uri="http://schemas.openxmlformats.org/drawingml/2006/table">
            <a:tbl>
              <a:tblPr/>
              <a:tblGrid>
                <a:gridCol w="390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(1)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VARIABLES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Retire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Retire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Male first born child(T)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-0.0999***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-0.0665***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[0.0146]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[0.0137]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Calibri" charset="0"/>
                        </a:rPr>
                        <a:t>Completed at least primary education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0.114***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Calibri" charset="0"/>
                        </a:rPr>
                        <a:t>[0.0152]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Ever had lung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0.0532**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[0.0241]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Ever had kidney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0.00654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[0.0307]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Ever had liver disease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0.0855**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[0.0338]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Rural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-0.249***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[0.0141]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Constant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0.267***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0.254***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[0.0117]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[0.0178]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Observations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R-squared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effectLst/>
                          <a:latin typeface="Calibri" charset="0"/>
                        </a:rPr>
                        <a:t>0.015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effectLst/>
                          <a:latin typeface="Calibri" charset="0"/>
                        </a:rPr>
                        <a:t>0.150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Standard errors in brackets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*** p&lt;0.01, ** p&lt;0.05, * p&lt;0.1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7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5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26.7% of parents who have a female first born child are retired, compared to 16.7% of parents who have a male first born child-&gt; a reduction of 10 percentage points.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Controlling for other variables for potential bias, the reduction of percentage of retired is 6.65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percentage points.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Parents with male first born child retire later.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Goes against my hypothesis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Further Analysis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19110"/>
              </p:ext>
            </p:extLst>
          </p:nvPr>
        </p:nvGraphicFramePr>
        <p:xfrm>
          <a:off x="617220" y="2087562"/>
          <a:ext cx="7873999" cy="2941637"/>
        </p:xfrm>
        <a:graphic>
          <a:graphicData uri="http://schemas.openxmlformats.org/drawingml/2006/table">
            <a:tbl>
              <a:tblPr/>
              <a:tblGrid>
                <a:gridCol w="167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0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3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(1)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(2)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(3)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 smtClean="0">
                          <a:effectLst/>
                          <a:latin typeface="Calibri" charset="0"/>
                        </a:rPr>
                        <a:t>(</a:t>
                      </a:r>
                      <a:r>
                        <a:rPr lang="en-US" sz="1000" b="0" i="0" u="none" strike="noStrike" dirty="0" smtClean="0">
                          <a:effectLst/>
                          <a:latin typeface="Calibri" charset="0"/>
                        </a:rPr>
                        <a:t>4</a:t>
                      </a:r>
                      <a:r>
                        <a:rPr lang="mr-IN" sz="1000" b="0" i="0" u="none" strike="noStrike" dirty="0" smtClean="0">
                          <a:effectLst/>
                          <a:latin typeface="Calibri" charset="0"/>
                        </a:rPr>
                        <a:t>)</a:t>
                      </a:r>
                      <a:endParaRPr lang="mr-IN" sz="10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 smtClean="0">
                          <a:effectLst/>
                          <a:latin typeface="Calibri" charset="0"/>
                        </a:rPr>
                        <a:t>(</a:t>
                      </a:r>
                      <a:r>
                        <a:rPr lang="en-US" sz="1000" b="0" i="0" u="none" strike="noStrike" dirty="0" smtClean="0">
                          <a:effectLst/>
                          <a:latin typeface="Calibri" charset="0"/>
                        </a:rPr>
                        <a:t>5</a:t>
                      </a:r>
                      <a:r>
                        <a:rPr lang="mr-IN" sz="1000" b="0" i="0" u="none" strike="noStrike" dirty="0" smtClean="0">
                          <a:effectLst/>
                          <a:latin typeface="Calibri" charset="0"/>
                        </a:rPr>
                        <a:t>)</a:t>
                      </a:r>
                      <a:endParaRPr lang="mr-IN" sz="10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VARIABLES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Any financial transfers from 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Live with child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Pension income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Rural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charset="0"/>
                        </a:rPr>
                        <a:t>Completed at least primary education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Male first born child (T)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-0.0582***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0.132***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-2,514***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0.0976***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-0.0771***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Calibri" charset="0"/>
                        </a:rPr>
                        <a:t>[0.0113]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Calibri" charset="0"/>
                        </a:rPr>
                        <a:t>[0.0173]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[409.5]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[0.0180]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[0.0167]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Constant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0.143***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0.588***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6,005***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0.328***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0.764***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Calibri" charset="0"/>
                        </a:rPr>
                        <a:t>[0.00902]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[0.0138]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[328.1]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[0.0145]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[0.0134]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Observations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effectLst/>
                          <a:latin typeface="Calibri" charset="0"/>
                        </a:rPr>
                        <a:t>3,151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R-squared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0.008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effectLst/>
                          <a:latin typeface="Calibri" charset="0"/>
                        </a:rPr>
                        <a:t>0.018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0" i="0" u="none" strike="noStrike"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0.009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effectLst/>
                          <a:latin typeface="Calibri" charset="0"/>
                        </a:rPr>
                        <a:t>0.007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charset="0"/>
                        </a:rPr>
                        <a:t>Standard errors in brackets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effectLst/>
                          <a:latin typeface="Calibri" charset="0"/>
                        </a:rPr>
                        <a:t>*** p&lt;0.01, ** p&lt;0.05, * p&lt;0.1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60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Further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Only 8.4% of parents with male child receive any cash transfers, compared to 14.3% of parents with female </a:t>
            </a:r>
            <a:r>
              <a:rPr lang="en-US" dirty="0" smtClean="0">
                <a:solidFill>
                  <a:schemeClr val="bg1"/>
                </a:solidFill>
              </a:rPr>
              <a:t>child.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72% of parents with male child live together with their child, compared to only 58.8% of parents with female </a:t>
            </a:r>
            <a:r>
              <a:rPr lang="en-US" dirty="0" smtClean="0">
                <a:solidFill>
                  <a:schemeClr val="bg1"/>
                </a:solidFill>
              </a:rPr>
              <a:t>child.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Parents with female child on average receive 2,514 yuan of pension income more compared to parents with male child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42.5% of parents with male child live in rural area, compared to 32.8% of parents with female child.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68.6% of parents with male child completed at least primary education, compared to 76.4%.</a:t>
            </a: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Next Step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Look up literatures about pension income, gender gap in occupation and wages, and parenting culture in China to gain more explanation about this result.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up for threats to validity.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0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Works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Gender Gaps in China: Facts and Figures. (2006, October). Retrieved April 15, 2017, from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siteresources.worldbank.org/INTEAPREGTOPGENDER/Resources/Gender-Gaps-Figures&amp;Facts.pdf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</a:t>
            </a:r>
            <a:r>
              <a:rPr lang="en-US" dirty="0">
                <a:solidFill>
                  <a:schemeClr val="bg1"/>
                </a:solidFill>
              </a:rPr>
              <a:t>, H., Yi, J. &amp; Zhang, J. Demography (2011) 48: 1535. doi:10.1007/s13524-011-0055-y</a:t>
            </a:r>
          </a:p>
        </p:txBody>
      </p:sp>
    </p:spTree>
    <p:extLst>
      <p:ext uri="{BB962C8B-B14F-4D97-AF65-F5344CB8AC3E}">
        <p14:creationId xmlns:p14="http://schemas.microsoft.com/office/powerpoint/2010/main" val="3558389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9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Possible Explanation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Male children receive lower income-&gt; larger percentage of co-residence for parents with male child-&gt; lower retirement rate.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Female children who are married lives with their husband-&gt; lower percentage of co-residence-&gt; no obligation to save money for their female child-&gt; less tendency to work.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Larger pension income for respondents with female child-&gt; encourage them to retire.</a:t>
            </a:r>
          </a:p>
        </p:txBody>
      </p:sp>
    </p:spTree>
    <p:extLst>
      <p:ext uri="{BB962C8B-B14F-4D97-AF65-F5344CB8AC3E}">
        <p14:creationId xmlns:p14="http://schemas.microsoft.com/office/powerpoint/2010/main" val="163820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Child Policy in 1979 -&gt; Child Gender Discrimination</a:t>
            </a:r>
          </a:p>
          <a:p>
            <a:r>
              <a:rPr lang="en-US" dirty="0">
                <a:solidFill>
                  <a:schemeClr val="bg1"/>
                </a:solidFill>
              </a:rPr>
              <a:t>Strong Son Preference -&gt; Patrilineal and </a:t>
            </a:r>
            <a:r>
              <a:rPr lang="en-US" dirty="0" smtClean="0">
                <a:solidFill>
                  <a:schemeClr val="bg1"/>
                </a:solidFill>
              </a:rPr>
              <a:t>Patriarchal society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Male child= main inheritors of family’s assets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SRB ratio reaches </a:t>
            </a:r>
            <a:r>
              <a:rPr lang="en-US" dirty="0">
                <a:solidFill>
                  <a:schemeClr val="bg1"/>
                </a:solidFill>
              </a:rPr>
              <a:t>120.7 in 2000. Number is staggeringly high (191.3) if the first child is a </a:t>
            </a:r>
            <a:r>
              <a:rPr lang="en-US" dirty="0" smtClean="0">
                <a:solidFill>
                  <a:schemeClr val="bg1"/>
                </a:solidFill>
              </a:rPr>
              <a:t>female (World Bank).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Male children are given preference on education.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34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8867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Comparison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14812" r="-15334" b="5188"/>
          <a:stretch/>
        </p:blipFill>
        <p:spPr>
          <a:xfrm>
            <a:off x="1586931" y="1905000"/>
            <a:ext cx="6949440" cy="3291840"/>
          </a:xfrm>
        </p:spPr>
      </p:pic>
    </p:spTree>
    <p:extLst>
      <p:ext uri="{BB962C8B-B14F-4D97-AF65-F5344CB8AC3E}">
        <p14:creationId xmlns:p14="http://schemas.microsoft.com/office/powerpoint/2010/main" val="203689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Comparison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4528" r="4029" b="9432"/>
          <a:stretch/>
        </p:blipFill>
        <p:spPr>
          <a:xfrm>
            <a:off x="1524000" y="1981200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22370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10" y="685800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Literature Search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has shown that the </a:t>
            </a:r>
            <a:r>
              <a:rPr lang="en-US" dirty="0">
                <a:solidFill>
                  <a:schemeClr val="bg1"/>
                </a:solidFill>
              </a:rPr>
              <a:t>strict enforcement of the one-child policy led to 4.4 extra boys per 100 girls in the 1980s, accounting for about 94% of the total </a:t>
            </a:r>
            <a:r>
              <a:rPr lang="en-US" dirty="0" smtClean="0">
                <a:solidFill>
                  <a:schemeClr val="bg1"/>
                </a:solidFill>
              </a:rPr>
              <a:t>increase </a:t>
            </a:r>
            <a:r>
              <a:rPr lang="en-US" dirty="0">
                <a:solidFill>
                  <a:schemeClr val="bg1"/>
                </a:solidFill>
              </a:rPr>
              <a:t>in sex ratios during this </a:t>
            </a:r>
            <a:r>
              <a:rPr lang="en-US" dirty="0" smtClean="0">
                <a:solidFill>
                  <a:schemeClr val="bg1"/>
                </a:solidFill>
              </a:rPr>
              <a:t>period using the 1990 Census (Li, H., Yi, J., &amp; Zhang, 2011).</a:t>
            </a:r>
          </a:p>
        </p:txBody>
      </p:sp>
    </p:spTree>
    <p:extLst>
      <p:ext uri="{BB962C8B-B14F-4D97-AF65-F5344CB8AC3E}">
        <p14:creationId xmlns:p14="http://schemas.microsoft.com/office/powerpoint/2010/main" val="175300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Comparison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6459" r="-7785" b="33537"/>
          <a:stretch/>
        </p:blipFill>
        <p:spPr>
          <a:xfrm>
            <a:off x="1295400" y="2057400"/>
            <a:ext cx="6766560" cy="2011680"/>
          </a:xfrm>
        </p:spPr>
      </p:pic>
    </p:spTree>
    <p:extLst>
      <p:ext uri="{BB962C8B-B14F-4D97-AF65-F5344CB8AC3E}">
        <p14:creationId xmlns:p14="http://schemas.microsoft.com/office/powerpoint/2010/main" val="190940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8867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Comparison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1885" r="-3923" b="25660"/>
          <a:stretch/>
        </p:blipFill>
        <p:spPr>
          <a:xfrm>
            <a:off x="1371600" y="1981200"/>
            <a:ext cx="6690360" cy="2926080"/>
          </a:xfrm>
        </p:spPr>
      </p:pic>
    </p:spTree>
    <p:extLst>
      <p:ext uri="{BB962C8B-B14F-4D97-AF65-F5344CB8AC3E}">
        <p14:creationId xmlns:p14="http://schemas.microsoft.com/office/powerpoint/2010/main" val="150422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question: Does a male first born child reduce the retirement age of its parents?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Theoretical Framework/Theory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‘Raising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child </a:t>
            </a:r>
            <a:r>
              <a:rPr lang="en-US" dirty="0">
                <a:solidFill>
                  <a:schemeClr val="bg1"/>
                </a:solidFill>
              </a:rPr>
              <a:t>is an insurance for old age’ culture</a:t>
            </a:r>
          </a:p>
          <a:p>
            <a:r>
              <a:rPr lang="en-US" dirty="0">
                <a:solidFill>
                  <a:schemeClr val="bg1"/>
                </a:solidFill>
              </a:rPr>
              <a:t>Male </a:t>
            </a:r>
            <a:r>
              <a:rPr lang="en-US" dirty="0" smtClean="0">
                <a:solidFill>
                  <a:schemeClr val="bg1"/>
                </a:solidFill>
              </a:rPr>
              <a:t>child-</a:t>
            </a:r>
            <a:r>
              <a:rPr lang="en-US" dirty="0">
                <a:solidFill>
                  <a:schemeClr val="bg1"/>
                </a:solidFill>
              </a:rPr>
              <a:t>&gt;more educational attainment-&gt; better career-&gt; more income-&gt; Transfer more money to parents-&gt;parents retire early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China Health and Retirement Longitudinal Survey.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17,500 individuals and 10,000 households in 150 counties/districts and 450 villages/resident committees.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Wave 1 Survey in 2011.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981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7620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Empirics/Methodology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Sample: 3,151 adults who only have one child.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2,022 in the treatment group (have a male child) and 1,129 in the control group (have a female child).</a:t>
            </a:r>
          </a:p>
        </p:txBody>
      </p:sp>
    </p:spTree>
    <p:extLst>
      <p:ext uri="{BB962C8B-B14F-4D97-AF65-F5344CB8AC3E}">
        <p14:creationId xmlns:p14="http://schemas.microsoft.com/office/powerpoint/2010/main" val="191119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14643</TotalTime>
  <Words>1254</Words>
  <Application>Microsoft Office PowerPoint</Application>
  <PresentationFormat>On-screen Show (4:3)</PresentationFormat>
  <Paragraphs>298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Calibri Light</vt:lpstr>
      <vt:lpstr>Mangal</vt:lpstr>
      <vt:lpstr>Times</vt:lpstr>
      <vt:lpstr>Times New Roman</vt:lpstr>
      <vt:lpstr>Office Theme</vt:lpstr>
      <vt:lpstr>China: The Effect of the Gender of First Born Child to the Parents’ Retirement Age. </vt:lpstr>
      <vt:lpstr>Background</vt:lpstr>
      <vt:lpstr>Literature Search</vt:lpstr>
      <vt:lpstr>Comparison</vt:lpstr>
      <vt:lpstr>Comparison</vt:lpstr>
      <vt:lpstr>Research Question</vt:lpstr>
      <vt:lpstr>Theoretical Framework/Theory</vt:lpstr>
      <vt:lpstr>Data</vt:lpstr>
      <vt:lpstr>Empirics/Methodology</vt:lpstr>
      <vt:lpstr>Table 1</vt:lpstr>
      <vt:lpstr>Regression Equation</vt:lpstr>
      <vt:lpstr>Regression Result</vt:lpstr>
      <vt:lpstr>Results</vt:lpstr>
      <vt:lpstr>Further Analysis</vt:lpstr>
      <vt:lpstr>Further Analysis</vt:lpstr>
      <vt:lpstr>Next Step</vt:lpstr>
      <vt:lpstr>Works Cited</vt:lpstr>
      <vt:lpstr>THANK YOU.</vt:lpstr>
      <vt:lpstr>Possible Explanation</vt:lpstr>
      <vt:lpstr>Comparison</vt:lpstr>
      <vt:lpstr>Comparison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Newell, Melissa Allison</dc:creator>
  <cp:lastModifiedBy>Melrose, Nicholas</cp:lastModifiedBy>
  <cp:revision>180</cp:revision>
  <cp:lastPrinted>2006-10-05T21:29:32Z</cp:lastPrinted>
  <dcterms:modified xsi:type="dcterms:W3CDTF">2017-04-18T18:32:12Z</dcterms:modified>
</cp:coreProperties>
</file>