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312" r:id="rId4"/>
    <p:sldId id="314" r:id="rId5"/>
    <p:sldId id="315" r:id="rId6"/>
    <p:sldId id="316" r:id="rId7"/>
    <p:sldId id="306" r:id="rId8"/>
    <p:sldId id="317" r:id="rId9"/>
    <p:sldId id="322" r:id="rId10"/>
    <p:sldId id="323" r:id="rId11"/>
    <p:sldId id="320" r:id="rId12"/>
    <p:sldId id="324" r:id="rId13"/>
    <p:sldId id="321" r:id="rId14"/>
    <p:sldId id="325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1343"/>
    <a:srgbClr val="57E329"/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52916F-1818-4332-AA96-AAA15D67A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C1ACDF-795B-46EE-A9A6-3C95707C2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18391A-5ECC-4818-B2A0-F5DBB9DF09F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304AC-3476-47A8-8E38-FA4B5321B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4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789A-E6DD-41E8-A633-7CA32AC7E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6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1A92-A030-47AA-ADFA-B29A25262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6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E4D2-3183-4720-B19E-C06650500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5256E-69B3-4929-9037-2F73BCF80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9054-CFE8-4043-9FE3-FCC7054B1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9CA3-AA86-4413-8E68-44B5E0DF1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76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EF31-BBAB-46EA-B50B-BDE095F47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34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32C00-9BE3-4330-A06D-E3D7C7846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6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DC63-D1BC-4DEF-A9DB-6C960D2A8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7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2C30-3D39-4B7F-929F-C7A29D4A8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3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9C240A9-C3CC-4045-BAC8-7696E0EA7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anose="02020603050405020304" pitchFamily="18" charset="0"/>
        <a:buChar char="–"/>
        <a:defRPr sz="24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290" y="1371600"/>
            <a:ext cx="8382000" cy="42672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Positive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nalysis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Pigouvian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Tax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under D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ifferent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arket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tructures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Xingjian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Angel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Ren</a:t>
            </a:r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Supervised by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Dr.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Bryan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Buckley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alt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 descr="C:\Users\menewell\Desktop\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10058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In the </a:t>
                </a:r>
                <a:r>
                  <a:rPr lang="en-US" sz="2000" dirty="0" smtClean="0"/>
                  <a:t>long </a:t>
                </a:r>
                <a:r>
                  <a:rPr lang="en-US" sz="2000" dirty="0"/>
                  <a:t>run:</a:t>
                </a:r>
              </a:p>
              <a:p>
                <a:r>
                  <a:rPr lang="en-US" sz="2000" dirty="0"/>
                  <a:t>Competitive equilibrium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/>
                  <a:t>P(nq)=C’(q)+t</a:t>
                </a:r>
              </a:p>
              <a:p>
                <a:r>
                  <a:rPr lang="en-US" sz="2000" dirty="0" smtClean="0"/>
                  <a:t>                                            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err="1" smtClean="0"/>
                  <a:t>qP</a:t>
                </a:r>
                <a:r>
                  <a:rPr lang="en-US" sz="2000" dirty="0" smtClean="0"/>
                  <a:t>(nq</a:t>
                </a:r>
                <a:r>
                  <a:rPr lang="en-US" sz="2000" dirty="0"/>
                  <a:t>)=C(q)+</a:t>
                </a:r>
                <a:r>
                  <a:rPr lang="en-US" sz="2000" dirty="0" err="1" smtClean="0"/>
                  <a:t>tq</a:t>
                </a:r>
                <a:endParaRPr lang="en-US" sz="2000" dirty="0" smtClean="0"/>
              </a:p>
              <a:p>
                <a:r>
                  <a:rPr lang="en-US" sz="2000" dirty="0" smtClean="0"/>
                  <a:t>Social </a:t>
                </a:r>
                <a:r>
                  <a:rPr lang="en-US" sz="2000" dirty="0"/>
                  <a:t>optimum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:r>
                  <a:rPr lang="en-US" sz="2000" dirty="0"/>
                  <a:t>P(nq)=C’(q)+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n,q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 smtClean="0"/>
                  <a:t>                             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/>
                  <a:t>qP</a:t>
                </a:r>
                <a:r>
                  <a:rPr lang="en-US" sz="2000" dirty="0" smtClean="0"/>
                  <a:t>(nq</a:t>
                </a:r>
                <a:r>
                  <a:rPr lang="en-US" sz="2000" dirty="0"/>
                  <a:t>)=C(q)+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n,q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t</a:t>
                </a:r>
                <a:r>
                  <a:rPr lang="en-US" sz="2000" dirty="0" smtClean="0"/>
                  <a:t>=??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2800" dirty="0" smtClean="0"/>
              <a:t>Mathematical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54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Pigouvian</a:t>
            </a:r>
            <a:r>
              <a:rPr lang="en-US" dirty="0"/>
              <a:t> tax under perfect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Society will ultimately receive social optimum without government intervention and therefore any forms of correction like </a:t>
            </a:r>
            <a:r>
              <a:rPr lang="en-US" dirty="0" err="1" smtClean="0"/>
              <a:t>Pigouvian</a:t>
            </a:r>
            <a:r>
              <a:rPr lang="en-US" dirty="0" smtClean="0"/>
              <a:t> tax is distortive and shouldn’t be used.</a:t>
            </a:r>
          </a:p>
        </p:txBody>
      </p:sp>
    </p:spTree>
    <p:extLst>
      <p:ext uri="{BB962C8B-B14F-4D97-AF65-F5344CB8AC3E}">
        <p14:creationId xmlns:p14="http://schemas.microsoft.com/office/powerpoint/2010/main" val="10652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confectioner vs. </a:t>
            </a:r>
            <a:r>
              <a:rPr lang="en-US" dirty="0" smtClean="0"/>
              <a:t>doctor</a:t>
            </a:r>
          </a:p>
          <a:p>
            <a:endParaRPr lang="en-US" dirty="0"/>
          </a:p>
          <a:p>
            <a:r>
              <a:rPr lang="en-US" dirty="0"/>
              <a:t>Limitations</a:t>
            </a:r>
            <a:r>
              <a:rPr lang="en-US" dirty="0" smtClean="0"/>
              <a:t>: </a:t>
            </a:r>
            <a:r>
              <a:rPr lang="en-US" dirty="0"/>
              <a:t>property rights are </a:t>
            </a:r>
            <a:r>
              <a:rPr lang="en-US" dirty="0" smtClean="0"/>
              <a:t>identifiable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property rights are transferable     </a:t>
            </a:r>
          </a:p>
          <a:p>
            <a:pPr marL="0" indent="0">
              <a:buNone/>
            </a:pPr>
            <a:r>
              <a:rPr lang="en-US" dirty="0" smtClean="0"/>
              <a:t>                            transaction </a:t>
            </a:r>
            <a:r>
              <a:rPr lang="en-US" dirty="0"/>
              <a:t>costs are </a:t>
            </a:r>
            <a:r>
              <a:rPr lang="en-US" dirty="0" smtClean="0"/>
              <a:t>low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contracts </a:t>
            </a:r>
            <a:r>
              <a:rPr lang="en-US" dirty="0"/>
              <a:t>are enforceable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4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Pigouvian</a:t>
            </a:r>
            <a:r>
              <a:rPr lang="en-US" dirty="0"/>
              <a:t> tax under </a:t>
            </a:r>
            <a:r>
              <a:rPr lang="en-US" dirty="0" smtClean="0"/>
              <a:t>imperfect competition (monopoly)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Buchanan:</a:t>
            </a:r>
          </a:p>
          <a:p>
            <a:r>
              <a:rPr lang="en-US" dirty="0" err="1" smtClean="0"/>
              <a:t>Pigouvian</a:t>
            </a:r>
            <a:r>
              <a:rPr lang="en-US" dirty="0" smtClean="0"/>
              <a:t> tax will further the misallocation of resources associated with the negative externality.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57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  <a:ea typeface="MS PGothic" pitchFamily="34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11" charset="0"/>
              </a:defRPr>
            </a:lvl9pPr>
          </a:lstStyle>
          <a:p>
            <a:r>
              <a:rPr lang="en-US" sz="2800" kern="0" smtClean="0"/>
              <a:t>Mathematical Analysis</a:t>
            </a:r>
            <a:endParaRPr lang="en-US" sz="2800" kern="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10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the problem of air pollution is far complex than simply imposing the </a:t>
            </a:r>
            <a:r>
              <a:rPr lang="en-US" dirty="0" err="1" smtClean="0"/>
              <a:t>Pigouvian</a:t>
            </a:r>
            <a:r>
              <a:rPr lang="en-US" dirty="0" smtClean="0"/>
              <a:t> tax since people change their behaviors accordingly. And it is hard to predict human incentives and behaviors. Therefore, in order to either support the </a:t>
            </a:r>
            <a:r>
              <a:rPr lang="en-US" dirty="0" err="1" smtClean="0"/>
              <a:t>Pigouvian</a:t>
            </a:r>
            <a:r>
              <a:rPr lang="en-US" dirty="0" smtClean="0"/>
              <a:t> tax or oppose it, we need to find data to backup our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1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pPr lvl="0"/>
            <a:r>
              <a:rPr lang="en-US" sz="2800" baseline="30000" dirty="0" smtClean="0"/>
              <a:t>Pigou</a:t>
            </a:r>
            <a:r>
              <a:rPr lang="en-US" sz="2800" baseline="30000" dirty="0"/>
              <a:t>, A.C. (1932). The Economics of Welfare (fourth edition), MacMillan, London.</a:t>
            </a:r>
          </a:p>
          <a:p>
            <a:pPr lvl="0"/>
            <a:r>
              <a:rPr lang="en-US" sz="2800" baseline="30000" dirty="0" smtClean="0"/>
              <a:t>Dennis </a:t>
            </a:r>
            <a:r>
              <a:rPr lang="en-US" sz="2800" baseline="30000" dirty="0"/>
              <a:t>W. Carlton and Glenn C. </a:t>
            </a:r>
            <a:r>
              <a:rPr lang="en-US" sz="2800" baseline="30000" dirty="0" err="1"/>
              <a:t>Loury</a:t>
            </a:r>
            <a:r>
              <a:rPr lang="en-US" sz="2800" baseline="30000" dirty="0"/>
              <a:t> (1980), “The Limitations of </a:t>
            </a:r>
            <a:r>
              <a:rPr lang="en-US" sz="2800" baseline="30000" dirty="0" err="1"/>
              <a:t>Pigouvian</a:t>
            </a:r>
            <a:r>
              <a:rPr lang="en-US" sz="2800" baseline="30000" dirty="0"/>
              <a:t> Taxes as a Long-Run remedy for Externalities”, The Quarterly Journal of Economics Vol. 95, No.3, 559-566</a:t>
            </a:r>
          </a:p>
          <a:p>
            <a:pPr lvl="0"/>
            <a:r>
              <a:rPr lang="en-US" sz="2800" baseline="30000" dirty="0" smtClean="0"/>
              <a:t>R</a:t>
            </a:r>
            <a:r>
              <a:rPr lang="en-US" sz="2800" baseline="30000" dirty="0"/>
              <a:t>. H. </a:t>
            </a:r>
            <a:r>
              <a:rPr lang="en-US" sz="2800" baseline="30000" dirty="0" err="1"/>
              <a:t>Coase</a:t>
            </a:r>
            <a:r>
              <a:rPr lang="en-US" sz="2800" baseline="30000" dirty="0"/>
              <a:t>(1960), “The Problem of Social Cost”, The Journal of Law and Economics, Vol.3 </a:t>
            </a:r>
          </a:p>
          <a:p>
            <a:pPr lvl="0"/>
            <a:r>
              <a:rPr lang="en-US" sz="2800" baseline="30000" dirty="0" smtClean="0"/>
              <a:t>Buchanan</a:t>
            </a:r>
            <a:r>
              <a:rPr lang="en-US" sz="2800" baseline="30000" dirty="0"/>
              <a:t>, I.M. (1969), "External Diseconomies, Corrective Taxes and Market Structure", American Economic Review 59(1), 174-177.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838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21</a:t>
            </a:r>
            <a:r>
              <a:rPr lang="en-US" baseline="30000" dirty="0" smtClean="0"/>
              <a:t>st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Paris,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8" y="659423"/>
            <a:ext cx="3276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543657"/>
            <a:ext cx="3657600" cy="1143000"/>
          </a:xfrm>
        </p:spPr>
        <p:txBody>
          <a:bodyPr/>
          <a:lstStyle/>
          <a:p>
            <a:r>
              <a:rPr lang="en-US" dirty="0" smtClean="0"/>
              <a:t>May 25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Tianjin, China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23900" y="20955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800" y="2108200"/>
            <a:ext cx="4064000" cy="30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533400"/>
            <a:ext cx="3657600" cy="11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Char char="•"/>
              <a:defRPr sz="260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Times" panose="02020603050405020304" pitchFamily="18" charset="0"/>
              <a:buChar char="–"/>
              <a:defRPr sz="240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Char char="•"/>
              <a:defRPr sz="2000" i="1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i="1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i="1">
                <a:solidFill>
                  <a:schemeClr val="bg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dirty="0"/>
              <a:t>Dec 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2015</a:t>
            </a:r>
          </a:p>
          <a:p>
            <a:r>
              <a:rPr lang="en-US" kern="0" dirty="0" smtClean="0"/>
              <a:t>Tianjin, China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25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solve the problem of air pollution?</a:t>
            </a:r>
          </a:p>
          <a:p>
            <a:endParaRPr lang="en-US" dirty="0" smtClean="0"/>
          </a:p>
          <a:p>
            <a:r>
              <a:rPr lang="en-US" dirty="0" smtClean="0"/>
              <a:t>ECON490</a:t>
            </a:r>
            <a:r>
              <a:rPr lang="en-US" dirty="0"/>
              <a:t>: Environmental Economics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5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arket failure: negative production externality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ommand and control policy</a:t>
            </a:r>
          </a:p>
          <a:p>
            <a:r>
              <a:rPr lang="en-US" dirty="0"/>
              <a:t>i</a:t>
            </a:r>
            <a:r>
              <a:rPr lang="en-US" dirty="0" smtClean="0"/>
              <a:t>ncentive based policy</a:t>
            </a:r>
          </a:p>
          <a:p>
            <a:endParaRPr lang="en-US" dirty="0"/>
          </a:p>
          <a:p>
            <a:r>
              <a:rPr lang="en-US" dirty="0" err="1" smtClean="0"/>
              <a:t>Pigouvian</a:t>
            </a:r>
            <a:r>
              <a:rPr lang="en-US" dirty="0" smtClean="0"/>
              <a:t> tax is an incentive based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7123"/>
            <a:ext cx="7772400" cy="762000"/>
          </a:xfrm>
        </p:spPr>
        <p:txBody>
          <a:bodyPr/>
          <a:lstStyle/>
          <a:p>
            <a:r>
              <a:rPr lang="en-US" dirty="0" err="1" smtClean="0"/>
              <a:t>Pigouvian</a:t>
            </a:r>
            <a:r>
              <a:rPr lang="en-US" dirty="0" smtClean="0"/>
              <a:t>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8246"/>
            <a:ext cx="7772400" cy="3962400"/>
          </a:xfrm>
        </p:spPr>
        <p:txBody>
          <a:bodyPr/>
          <a:lstStyle/>
          <a:p>
            <a:r>
              <a:rPr lang="en-US" dirty="0" smtClean="0"/>
              <a:t>Arthur Cecil Pigou</a:t>
            </a:r>
          </a:p>
          <a:p>
            <a:r>
              <a:rPr lang="en-US" i="1" dirty="0" smtClean="0"/>
              <a:t>“the Economics of Welfare”</a:t>
            </a:r>
          </a:p>
          <a:p>
            <a:r>
              <a:rPr lang="en-US" dirty="0" smtClean="0"/>
              <a:t>marginal private cost + tax = marginal social cost</a:t>
            </a:r>
          </a:p>
          <a:p>
            <a:r>
              <a:rPr lang="en-US" dirty="0"/>
              <a:t>m</a:t>
            </a:r>
            <a:r>
              <a:rPr lang="en-US" dirty="0" smtClean="0"/>
              <a:t>arket equilibrium = social efficient equilibrium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67000" y="4292663"/>
            <a:ext cx="0" cy="1346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00200" y="4381500"/>
            <a:ext cx="2476499" cy="723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600199" y="3937126"/>
            <a:ext cx="2438401" cy="711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1600199" y="3937880"/>
            <a:ext cx="2438401" cy="9389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600199" y="3581400"/>
            <a:ext cx="0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600199" y="5638800"/>
            <a:ext cx="259080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352800" y="4610100"/>
            <a:ext cx="0" cy="1381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076699" y="370629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MPC + tax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7796" y="4106403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MPC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8403" y="5591145"/>
            <a:ext cx="121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Qefficient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5600" y="5867400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Qmarket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8424" y="4654236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D=MPB=MSB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540064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72865" y="34404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err="1" smtClean="0"/>
              <a:t>Pigouvian</a:t>
            </a:r>
            <a:r>
              <a:rPr lang="en-US" sz="2800" b="1" i="1" dirty="0" smtClean="0"/>
              <a:t> tax under perfect competition</a:t>
            </a:r>
          </a:p>
          <a:p>
            <a:r>
              <a:rPr lang="en-US" dirty="0" smtClean="0"/>
              <a:t>Dennis and Glenn</a:t>
            </a:r>
          </a:p>
          <a:p>
            <a:r>
              <a:rPr lang="en-US" dirty="0" err="1" smtClean="0"/>
              <a:t>Coase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i="1" dirty="0" err="1" smtClean="0"/>
              <a:t>Pigouvian</a:t>
            </a:r>
            <a:r>
              <a:rPr lang="en-US" sz="2800" b="1" i="1" dirty="0" smtClean="0"/>
              <a:t> tax under imperfect competition (monopoly)</a:t>
            </a:r>
          </a:p>
          <a:p>
            <a:r>
              <a:rPr lang="en-US" dirty="0" smtClean="0"/>
              <a:t>Buchanan</a:t>
            </a:r>
          </a:p>
        </p:txBody>
      </p:sp>
    </p:spTree>
    <p:extLst>
      <p:ext uri="{BB962C8B-B14F-4D97-AF65-F5344CB8AC3E}">
        <p14:creationId xmlns:p14="http://schemas.microsoft.com/office/powerpoint/2010/main" val="275756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Pigouvian</a:t>
            </a:r>
            <a:r>
              <a:rPr lang="en-US" dirty="0"/>
              <a:t> tax under perfect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Dennis and Glenn:</a:t>
            </a:r>
          </a:p>
          <a:p>
            <a:r>
              <a:rPr lang="en-US" dirty="0" err="1" smtClean="0"/>
              <a:t>Pigouvian</a:t>
            </a:r>
            <a:r>
              <a:rPr lang="en-US" dirty="0" smtClean="0"/>
              <a:t> tax works in the short run but is mathematically untenable in the long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4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2800" dirty="0" smtClean="0"/>
              <a:t>Mathematical Analysis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7772400" cy="4419600"/>
              </a:xfrm>
            </p:spPr>
            <p:txBody>
              <a:bodyPr/>
              <a:lstStyle/>
              <a:p>
                <a:r>
                  <a:rPr lang="en-US" sz="2000" dirty="0" smtClean="0"/>
                  <a:t>Assumption: identical firms which produces homogeneous products</a:t>
                </a:r>
              </a:p>
              <a:p>
                <a:r>
                  <a:rPr lang="en-US" sz="2000" dirty="0" smtClean="0"/>
                  <a:t>C(q): individual firm cost</a:t>
                </a:r>
              </a:p>
              <a:p>
                <a:r>
                  <a:rPr lang="en-US" sz="2000" dirty="0" smtClean="0"/>
                  <a:t>q: output for individual firm</a:t>
                </a:r>
              </a:p>
              <a:p>
                <a:r>
                  <a:rPr lang="en-US" sz="2000" dirty="0" smtClean="0"/>
                  <a:t>D(</a:t>
                </a:r>
                <a:r>
                  <a:rPr lang="en-US" sz="2000" dirty="0" err="1" smtClean="0"/>
                  <a:t>n,q</a:t>
                </a:r>
                <a:r>
                  <a:rPr lang="en-US" sz="2000" dirty="0" smtClean="0"/>
                  <a:t>): external damage </a:t>
                </a:r>
              </a:p>
              <a:p>
                <a:r>
                  <a:rPr lang="en-US" sz="2000" dirty="0" smtClean="0"/>
                  <a:t>n: numbers of firms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In the short run:</a:t>
                </a:r>
              </a:p>
              <a:p>
                <a:r>
                  <a:rPr lang="en-US" sz="2000" dirty="0" smtClean="0"/>
                  <a:t>Competitive equilibrium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/>
                  <a:t>P(nq)=C’(q)+</a:t>
                </a:r>
                <a:r>
                  <a:rPr lang="en-US" sz="2000" dirty="0" smtClean="0"/>
                  <a:t>t</a:t>
                </a:r>
              </a:p>
              <a:p>
                <a:r>
                  <a:rPr lang="en-US" sz="2000" dirty="0" smtClean="0"/>
                  <a:t>Social optimum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/>
                  <a:t>P(nq)=C’(q)+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n,q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000" dirty="0"/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n,q</a:t>
                </a:r>
                <a:r>
                  <a:rPr lang="en-US" sz="2000" baseline="30000" dirty="0"/>
                  <a:t>*</a:t>
                </a:r>
                <a:r>
                  <a:rPr lang="en-US" sz="2000" dirty="0"/>
                  <a:t>)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7772400" cy="4419600"/>
              </a:xfrm>
              <a:blipFill>
                <a:blip r:embed="rId2"/>
                <a:stretch>
                  <a:fillRect l="-314" t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6839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14238</TotalTime>
  <Words>474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Cambria Math</vt:lpstr>
      <vt:lpstr>Georgia</vt:lpstr>
      <vt:lpstr>Times</vt:lpstr>
      <vt:lpstr>Times New Roman</vt:lpstr>
      <vt:lpstr>Wingdings</vt:lpstr>
      <vt:lpstr>Blank Presentation</vt:lpstr>
      <vt:lpstr>Positive Analysis of Pigouvian Tax under Different Market Structures   Xingjian Angel Ren Supervised by Dr. Bryan Buckley  </vt:lpstr>
      <vt:lpstr>PowerPoint Presentation</vt:lpstr>
      <vt:lpstr>PowerPoint Presentation</vt:lpstr>
      <vt:lpstr>PowerPoint Presentation</vt:lpstr>
      <vt:lpstr>PowerPoint Presentation</vt:lpstr>
      <vt:lpstr>Pigouvian tax</vt:lpstr>
      <vt:lpstr>Outline</vt:lpstr>
      <vt:lpstr>Pigouvian tax under perfect competition</vt:lpstr>
      <vt:lpstr>Mathematical Analysis</vt:lpstr>
      <vt:lpstr>Mathematical Analysis</vt:lpstr>
      <vt:lpstr>Pigouvian tax under perfect competition</vt:lpstr>
      <vt:lpstr>PowerPoint Presentation</vt:lpstr>
      <vt:lpstr>Pigouvian tax under imperfect competition (monopoly)</vt:lpstr>
      <vt:lpstr>PowerPoint Presentation</vt:lpstr>
      <vt:lpstr>Conclusion</vt:lpstr>
      <vt:lpstr>Bibliography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Newell, Melissa Allison</dc:creator>
  <cp:lastModifiedBy>Melrose, Nicholas</cp:lastModifiedBy>
  <cp:revision>161</cp:revision>
  <cp:lastPrinted>2006-10-05T21:29:32Z</cp:lastPrinted>
  <dcterms:modified xsi:type="dcterms:W3CDTF">2017-04-19T13:42:40Z</dcterms:modified>
</cp:coreProperties>
</file>